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47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70" r:id="rId6"/>
    <p:sldId id="280" r:id="rId7"/>
    <p:sldId id="281" r:id="rId8"/>
    <p:sldId id="277" r:id="rId9"/>
    <p:sldId id="278" r:id="rId10"/>
    <p:sldId id="283" r:id="rId11"/>
    <p:sldId id="285" r:id="rId12"/>
    <p:sldId id="284" r:id="rId13"/>
    <p:sldId id="282" r:id="rId14"/>
    <p:sldId id="273" r:id="rId15"/>
    <p:sldId id="274" r:id="rId16"/>
    <p:sldId id="271" r:id="rId17"/>
    <p:sldId id="272" r:id="rId18"/>
  </p:sldIdLst>
  <p:sldSz cx="12192000" cy="6858000"/>
  <p:notesSz cx="6858000" cy="9144000"/>
  <p:embeddedFontLst>
    <p:embeddedFont>
      <p:font typeface="Wingdings 2" panose="05020102010507070707" pitchFamily="18" charset="2"/>
      <p:regular r:id="rId20"/>
    </p:embeddedFont>
    <p:embeddedFont>
      <p:font typeface="함초롬바탕" panose="02030604000101010101" pitchFamily="18" charset="-127"/>
      <p:regular r:id="rId21"/>
      <p:bold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7">
          <p15:clr>
            <a:srgbClr val="A4A3A4"/>
          </p15:clr>
        </p15:guide>
        <p15:guide id="2" pos="210">
          <p15:clr>
            <a:srgbClr val="A4A3A4"/>
          </p15:clr>
        </p15:guide>
        <p15:guide id="3" pos="746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BB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423"/>
    <p:restoredTop sz="94660"/>
  </p:normalViewPr>
  <p:slideViewPr>
    <p:cSldViewPr snapToGrid="0">
      <p:cViewPr varScale="1">
        <p:scale>
          <a:sx n="114" d="100"/>
          <a:sy n="114" d="100"/>
        </p:scale>
        <p:origin x="738" y="108"/>
      </p:cViewPr>
      <p:guideLst>
        <p:guide orient="horz" pos="957"/>
        <p:guide pos="210"/>
        <p:guide pos="746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385B342A-FAC3-4870-8F6D-96CD123C32E6}" type="datetime1">
              <a:rPr lang="ko-KR" altLang="en-US"/>
              <a:pPr lvl="0">
                <a:defRPr lang="ko-KR" altLang="en-US"/>
              </a:pPr>
              <a:t>2018-05-24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06EDCB4A-0412-4D62-95B0-422D8851D6AA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17183-BB59-4FCA-AB75-F90273CA987D}" type="datetimeFigureOut">
              <a:rPr lang="ko-KR" altLang="en-US" smtClean="0"/>
              <a:t>2018-05-24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0442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17183-BB59-4FCA-AB75-F90273CA987D}" type="datetimeFigureOut">
              <a:rPr lang="ko-KR" altLang="en-US" smtClean="0"/>
              <a:t>2018-05-24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9420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0362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360366"/>
            <a:ext cx="7734300" cy="581183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17183-BB59-4FCA-AB75-F90273CA987D}" type="datetimeFigureOut">
              <a:rPr lang="ko-KR" altLang="en-US" smtClean="0"/>
              <a:t>2018-05-24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2622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17183-BB59-4FCA-AB75-F90273CA987D}" type="datetimeFigureOut">
              <a:rPr lang="ko-KR" altLang="en-US" smtClean="0"/>
              <a:t>2018-05-24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1098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52637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17183-BB59-4FCA-AB75-F90273CA987D}" type="datetimeFigureOut">
              <a:rPr lang="ko-KR" altLang="en-US" smtClean="0"/>
              <a:t>2018-05-24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0218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3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3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17183-BB59-4FCA-AB75-F90273CA987D}" type="datetimeFigureOut">
              <a:rPr lang="ko-KR" altLang="en-US" smtClean="0"/>
              <a:t>2018-05-24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0448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2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4"/>
            <a:ext cx="5156200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7554"/>
            <a:ext cx="5181601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17183-BB59-4FCA-AB75-F90273CA987D}" type="datetimeFigureOut">
              <a:rPr lang="ko-KR" altLang="en-US" smtClean="0"/>
              <a:t>2018-05-24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41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17183-BB59-4FCA-AB75-F90273CA987D}" type="datetimeFigureOut">
              <a:rPr lang="ko-KR" altLang="en-US" smtClean="0"/>
              <a:t>2018-05-24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437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17183-BB59-4FCA-AB75-F90273CA987D}" type="datetimeFigureOut">
              <a:rPr lang="ko-KR" altLang="en-US" smtClean="0"/>
              <a:t>2018-05-24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5129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4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17183-BB59-4FCA-AB75-F90273CA987D}" type="datetimeFigureOut">
              <a:rPr lang="ko-KR" altLang="en-US" smtClean="0"/>
              <a:t>2018-05-24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3435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17183-BB59-4FCA-AB75-F90273CA987D}" type="datetimeFigureOut">
              <a:rPr lang="ko-KR" altLang="en-US" smtClean="0"/>
              <a:t>2018-05-24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9903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3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5417183-BB59-4FCA-AB75-F90273CA987D}" type="datetimeFigureOut">
              <a:rPr lang="ko-KR" altLang="en-US" smtClean="0"/>
              <a:t>2018-05-24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9887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Relationship Id="rId9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98726A15-0CE7-42AF-A749-8EA93801066B}"/>
              </a:ext>
            </a:extLst>
          </p:cNvPr>
          <p:cNvGrpSpPr/>
          <p:nvPr/>
        </p:nvGrpSpPr>
        <p:grpSpPr>
          <a:xfrm>
            <a:off x="5485079" y="1064159"/>
            <a:ext cx="1221841" cy="1383927"/>
            <a:chOff x="5812854" y="1709617"/>
            <a:chExt cx="1221841" cy="1383927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92205203-6905-4216-8EBE-455F316861CB}"/>
                </a:ext>
              </a:extLst>
            </p:cNvPr>
            <p:cNvSpPr/>
            <p:nvPr/>
          </p:nvSpPr>
          <p:spPr>
            <a:xfrm>
              <a:off x="5812854" y="1709617"/>
              <a:ext cx="1221841" cy="122184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02D12567-F5A6-4A20-B329-EB6A0868E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78645" y="1978559"/>
              <a:ext cx="890260" cy="1114985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15849F6-5A3D-4765-82CA-6E4DBF3CE8CE}"/>
              </a:ext>
            </a:extLst>
          </p:cNvPr>
          <p:cNvSpPr txBox="1"/>
          <p:nvPr/>
        </p:nvSpPr>
        <p:spPr>
          <a:xfrm>
            <a:off x="3281528" y="2448086"/>
            <a:ext cx="56289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Mood Chaser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9FCB48-FD30-4261-8B8C-A946ED6BF9E5}"/>
              </a:ext>
            </a:extLst>
          </p:cNvPr>
          <p:cNvSpPr txBox="1"/>
          <p:nvPr/>
        </p:nvSpPr>
        <p:spPr>
          <a:xfrm>
            <a:off x="3281528" y="3226881"/>
            <a:ext cx="562893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Real-time Analyze people’s Emotion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F60A20-1A86-420E-B598-8F185F400D60}"/>
              </a:ext>
            </a:extLst>
          </p:cNvPr>
          <p:cNvSpPr txBox="1"/>
          <p:nvPr/>
        </p:nvSpPr>
        <p:spPr>
          <a:xfrm>
            <a:off x="3281528" y="4487647"/>
            <a:ext cx="5628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김용운</a:t>
            </a:r>
            <a:r>
              <a:rPr lang="en-US" altLang="ko-KR" sz="24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(PL),</a:t>
            </a:r>
            <a:r>
              <a:rPr lang="ko-KR" altLang="en-US" sz="24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소홍식</a:t>
            </a:r>
            <a:r>
              <a:rPr lang="en-US" altLang="ko-KR" sz="2400" b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 </a:t>
            </a:r>
            <a:r>
              <a:rPr lang="ko-KR" altLang="en-US" sz="2400" b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최성민</a:t>
            </a:r>
            <a:r>
              <a:rPr lang="ko-KR" altLang="en-US" sz="160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endParaRPr lang="en-US" altLang="ko-KR" sz="16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8D757F1-2873-4135-9971-91D229ACF127}"/>
              </a:ext>
            </a:extLst>
          </p:cNvPr>
          <p:cNvSpPr txBox="1"/>
          <p:nvPr/>
        </p:nvSpPr>
        <p:spPr>
          <a:xfrm>
            <a:off x="3281528" y="5091501"/>
            <a:ext cx="56289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2018. 05. 24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EC320C-AD99-47F0-9627-A3FB8D9AE689}"/>
              </a:ext>
            </a:extLst>
          </p:cNvPr>
          <p:cNvSpPr txBox="1"/>
          <p:nvPr/>
        </p:nvSpPr>
        <p:spPr>
          <a:xfrm>
            <a:off x="8910467" y="5647660"/>
            <a:ext cx="30215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</a:rPr>
              <a:t>발표자 </a:t>
            </a:r>
            <a:r>
              <a:rPr lang="en-US" altLang="ko-KR" sz="3200" b="1" dirty="0">
                <a:solidFill>
                  <a:schemeClr val="bg1"/>
                </a:solidFill>
              </a:rPr>
              <a:t>: </a:t>
            </a:r>
            <a:r>
              <a:rPr lang="ko-KR" altLang="en-US" sz="3200" b="1" dirty="0">
                <a:solidFill>
                  <a:schemeClr val="bg1"/>
                </a:solidFill>
              </a:rPr>
              <a:t>김용운</a:t>
            </a:r>
          </a:p>
        </p:txBody>
      </p:sp>
    </p:spTree>
    <p:extLst>
      <p:ext uri="{BB962C8B-B14F-4D97-AF65-F5344CB8AC3E}">
        <p14:creationId xmlns:p14="http://schemas.microsoft.com/office/powerpoint/2010/main" val="3111800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2605568-5E65-4CA8-BF0B-1A4E4055F0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242" y="1147284"/>
            <a:ext cx="8903516" cy="500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295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2" name="bandicam 2018-05-24 15-12-26-587">
            <a:hlinkClick r:id="" action="ppaction://media"/>
            <a:extLst>
              <a:ext uri="{FF2B5EF4-FFF2-40B4-BE49-F238E27FC236}">
                <a16:creationId xmlns:a16="http://schemas.microsoft.com/office/drawing/2014/main" id="{95441AF6-7DB8-4868-A09E-DE1A685347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17209" y="990600"/>
            <a:ext cx="60960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722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2" name="test_video">
            <a:hlinkClick r:id="" action="ppaction://media"/>
            <a:extLst>
              <a:ext uri="{FF2B5EF4-FFF2-40B4-BE49-F238E27FC236}">
                <a16:creationId xmlns:a16="http://schemas.microsoft.com/office/drawing/2014/main" id="{72744A73-FEEF-4940-AF76-42F42A08F4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99807" y="867266"/>
            <a:ext cx="9444147" cy="5320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670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BD766F-AC3E-4C3A-97A4-3E6C528A429C}"/>
              </a:ext>
            </a:extLst>
          </p:cNvPr>
          <p:cNvSpPr txBox="1"/>
          <p:nvPr/>
        </p:nvSpPr>
        <p:spPr>
          <a:xfrm>
            <a:off x="2774622" y="2004688"/>
            <a:ext cx="6419712" cy="391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촬영과 얼굴 표정 분석의 </a:t>
            </a:r>
            <a:r>
              <a:rPr lang="en-US" altLang="ko-KR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delay</a:t>
            </a: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를 감소시킬 방법 회의</a:t>
            </a:r>
            <a:endParaRPr lang="en-US" altLang="ko-KR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CC48298-DAF4-4091-BFC3-5678D689F95C}"/>
              </a:ext>
            </a:extLst>
          </p:cNvPr>
          <p:cNvGrpSpPr/>
          <p:nvPr/>
        </p:nvGrpSpPr>
        <p:grpSpPr>
          <a:xfrm>
            <a:off x="1863971" y="2063585"/>
            <a:ext cx="290009" cy="247347"/>
            <a:chOff x="5809133" y="2378955"/>
            <a:chExt cx="826170" cy="704636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400BCEDE-21B2-4A59-B616-EEEFA5FE3B3D}"/>
                </a:ext>
              </a:extLst>
            </p:cNvPr>
            <p:cNvGrpSpPr/>
            <p:nvPr/>
          </p:nvGrpSpPr>
          <p:grpSpPr>
            <a:xfrm>
              <a:off x="5869900" y="2378955"/>
              <a:ext cx="704636" cy="704636"/>
              <a:chOff x="5869900" y="2407536"/>
              <a:chExt cx="704636" cy="704636"/>
            </a:xfrm>
          </p:grpSpPr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5A0CFCCF-3D3A-44FA-A870-7FE68BD664F3}"/>
                  </a:ext>
                </a:extLst>
              </p:cNvPr>
              <p:cNvSpPr/>
              <p:nvPr/>
            </p:nvSpPr>
            <p:spPr>
              <a:xfrm>
                <a:off x="5946100" y="2483736"/>
                <a:ext cx="552236" cy="552236"/>
              </a:xfrm>
              <a:prstGeom prst="ellipse">
                <a:avLst/>
              </a:prstGeom>
              <a:solidFill>
                <a:srgbClr val="AC9A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A121FD27-D303-4BD8-B544-142C94706D38}"/>
                  </a:ext>
                </a:extLst>
              </p:cNvPr>
              <p:cNvSpPr/>
              <p:nvPr/>
            </p:nvSpPr>
            <p:spPr>
              <a:xfrm>
                <a:off x="5869900" y="2407536"/>
                <a:ext cx="704636" cy="704636"/>
              </a:xfrm>
              <a:prstGeom prst="ellipse">
                <a:avLst/>
              </a:prstGeom>
              <a:noFill/>
              <a:ln w="38100">
                <a:solidFill>
                  <a:srgbClr val="AC9AC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92BD7F9-35E7-4215-8574-544A49C175EB}"/>
                </a:ext>
              </a:extLst>
            </p:cNvPr>
            <p:cNvSpPr txBox="1"/>
            <p:nvPr/>
          </p:nvSpPr>
          <p:spPr>
            <a:xfrm>
              <a:off x="5809133" y="2545335"/>
              <a:ext cx="8261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altLang="ko-KR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E764EC2D-37E5-433C-B894-D59ACA509940}"/>
              </a:ext>
            </a:extLst>
          </p:cNvPr>
          <p:cNvSpPr txBox="1"/>
          <p:nvPr/>
        </p:nvSpPr>
        <p:spPr>
          <a:xfrm>
            <a:off x="2774622" y="3456777"/>
            <a:ext cx="5728354" cy="391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카메라 화면 크기에 맞추어 인터페이스 수정</a:t>
            </a:r>
            <a:endParaRPr lang="en-US" altLang="ko-KR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B83CFE-EBEC-4661-A934-A9DC56039A74}"/>
              </a:ext>
            </a:extLst>
          </p:cNvPr>
          <p:cNvSpPr txBox="1"/>
          <p:nvPr/>
        </p:nvSpPr>
        <p:spPr>
          <a:xfrm>
            <a:off x="2774622" y="5078777"/>
            <a:ext cx="7707983" cy="391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 표정 결과에 따른 그래프 구현</a:t>
            </a:r>
            <a:endParaRPr lang="en-US" altLang="ko-KR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F67425CF-A004-48CD-B2C3-85C0E5567AC2}"/>
              </a:ext>
            </a:extLst>
          </p:cNvPr>
          <p:cNvGrpSpPr/>
          <p:nvPr/>
        </p:nvGrpSpPr>
        <p:grpSpPr>
          <a:xfrm>
            <a:off x="1885302" y="3545882"/>
            <a:ext cx="290009" cy="247347"/>
            <a:chOff x="5809133" y="2378955"/>
            <a:chExt cx="826170" cy="704636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E3AAC9A5-9750-40B3-9DA0-432D8A3ED57A}"/>
                </a:ext>
              </a:extLst>
            </p:cNvPr>
            <p:cNvGrpSpPr/>
            <p:nvPr/>
          </p:nvGrpSpPr>
          <p:grpSpPr>
            <a:xfrm>
              <a:off x="5869900" y="2378955"/>
              <a:ext cx="704636" cy="704636"/>
              <a:chOff x="5869900" y="2407536"/>
              <a:chExt cx="704636" cy="704636"/>
            </a:xfrm>
          </p:grpSpPr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80950526-F8E7-44D2-80E5-A36722ED7784}"/>
                  </a:ext>
                </a:extLst>
              </p:cNvPr>
              <p:cNvSpPr/>
              <p:nvPr/>
            </p:nvSpPr>
            <p:spPr>
              <a:xfrm>
                <a:off x="5946100" y="2483736"/>
                <a:ext cx="552236" cy="552236"/>
              </a:xfrm>
              <a:prstGeom prst="ellipse">
                <a:avLst/>
              </a:prstGeom>
              <a:solidFill>
                <a:srgbClr val="AC9A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A5A3100B-8093-479F-BC60-229DFECF0E33}"/>
                  </a:ext>
                </a:extLst>
              </p:cNvPr>
              <p:cNvSpPr/>
              <p:nvPr/>
            </p:nvSpPr>
            <p:spPr>
              <a:xfrm>
                <a:off x="5869900" y="2407536"/>
                <a:ext cx="704636" cy="704636"/>
              </a:xfrm>
              <a:prstGeom prst="ellipse">
                <a:avLst/>
              </a:prstGeom>
              <a:noFill/>
              <a:ln w="38100">
                <a:solidFill>
                  <a:srgbClr val="AC9AC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A017252-A768-4C3C-A30F-BC3FA5A94BA5}"/>
                </a:ext>
              </a:extLst>
            </p:cNvPr>
            <p:cNvSpPr txBox="1"/>
            <p:nvPr/>
          </p:nvSpPr>
          <p:spPr>
            <a:xfrm>
              <a:off x="5809133" y="2545335"/>
              <a:ext cx="8261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altLang="ko-KR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3FC7752-EF67-475E-9114-502CC12A4420}"/>
              </a:ext>
            </a:extLst>
          </p:cNvPr>
          <p:cNvGrpSpPr/>
          <p:nvPr/>
        </p:nvGrpSpPr>
        <p:grpSpPr>
          <a:xfrm>
            <a:off x="1863971" y="5151534"/>
            <a:ext cx="290009" cy="247347"/>
            <a:chOff x="5809133" y="2378955"/>
            <a:chExt cx="826170" cy="704636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0F3967E5-5F71-4F2A-8AD2-861E788B0B2C}"/>
                </a:ext>
              </a:extLst>
            </p:cNvPr>
            <p:cNvGrpSpPr/>
            <p:nvPr/>
          </p:nvGrpSpPr>
          <p:grpSpPr>
            <a:xfrm>
              <a:off x="5869900" y="2378955"/>
              <a:ext cx="704636" cy="704636"/>
              <a:chOff x="5869900" y="2407536"/>
              <a:chExt cx="704636" cy="704636"/>
            </a:xfrm>
          </p:grpSpPr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E33B7D0D-D66A-41D1-A426-72CAE7F38C9A}"/>
                  </a:ext>
                </a:extLst>
              </p:cNvPr>
              <p:cNvSpPr/>
              <p:nvPr/>
            </p:nvSpPr>
            <p:spPr>
              <a:xfrm>
                <a:off x="5946100" y="2483736"/>
                <a:ext cx="552236" cy="552236"/>
              </a:xfrm>
              <a:prstGeom prst="ellipse">
                <a:avLst/>
              </a:prstGeom>
              <a:solidFill>
                <a:srgbClr val="AC9A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1D8E17EE-FB49-4840-9C58-F32F9EEE301E}"/>
                  </a:ext>
                </a:extLst>
              </p:cNvPr>
              <p:cNvSpPr/>
              <p:nvPr/>
            </p:nvSpPr>
            <p:spPr>
              <a:xfrm>
                <a:off x="5869900" y="2407536"/>
                <a:ext cx="704636" cy="704636"/>
              </a:xfrm>
              <a:prstGeom prst="ellipse">
                <a:avLst/>
              </a:prstGeom>
              <a:noFill/>
              <a:ln w="38100">
                <a:solidFill>
                  <a:srgbClr val="AC9AC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5A925C7-2186-4F9B-8169-9CDFBEA19059}"/>
                </a:ext>
              </a:extLst>
            </p:cNvPr>
            <p:cNvSpPr txBox="1"/>
            <p:nvPr/>
          </p:nvSpPr>
          <p:spPr>
            <a:xfrm>
              <a:off x="5809133" y="2545335"/>
              <a:ext cx="8261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altLang="ko-KR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E82A9275-D90C-4AE4-AE43-DDA5CCAE8DAE}"/>
              </a:ext>
            </a:extLst>
          </p:cNvPr>
          <p:cNvSpPr txBox="1"/>
          <p:nvPr/>
        </p:nvSpPr>
        <p:spPr>
          <a:xfrm>
            <a:off x="965019" y="1147638"/>
            <a:ext cx="48847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accent2">
                      <a:alpha val="30000"/>
                    </a:schemeClr>
                  </a:solidFill>
                </a:ln>
                <a:solidFill>
                  <a:schemeClr val="accent2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- </a:t>
            </a:r>
            <a:r>
              <a:rPr lang="ko-KR" altLang="en-US" sz="2000" b="1" dirty="0">
                <a:ln>
                  <a:solidFill>
                    <a:schemeClr val="accent2">
                      <a:alpha val="30000"/>
                    </a:schemeClr>
                  </a:solidFill>
                </a:ln>
                <a:solidFill>
                  <a:schemeClr val="accent2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추후 계획 </a:t>
            </a:r>
            <a:r>
              <a:rPr lang="en-US" altLang="ko-KR" sz="2000" b="1" dirty="0">
                <a:ln>
                  <a:solidFill>
                    <a:schemeClr val="accent2">
                      <a:alpha val="30000"/>
                    </a:schemeClr>
                  </a:solidFill>
                </a:ln>
                <a:solidFill>
                  <a:schemeClr val="accent2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7612614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9AB31EAA-0D47-4F58-BA5F-2E1CAE6EEAC9}"/>
              </a:ext>
            </a:extLst>
          </p:cNvPr>
          <p:cNvSpPr/>
          <p:nvPr/>
        </p:nvSpPr>
        <p:spPr>
          <a:xfrm>
            <a:off x="3619893" y="1074654"/>
            <a:ext cx="4553170" cy="427977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3" name="부분 원형 2">
            <a:extLst>
              <a:ext uri="{FF2B5EF4-FFF2-40B4-BE49-F238E27FC236}">
                <a16:creationId xmlns:a16="http://schemas.microsoft.com/office/drawing/2014/main" id="{AFAAE43B-32FA-47D9-BA06-27038EBD1BEA}"/>
              </a:ext>
            </a:extLst>
          </p:cNvPr>
          <p:cNvSpPr/>
          <p:nvPr/>
        </p:nvSpPr>
        <p:spPr>
          <a:xfrm>
            <a:off x="3610466" y="1074654"/>
            <a:ext cx="4543743" cy="4430599"/>
          </a:xfrm>
          <a:prstGeom prst="pie">
            <a:avLst/>
          </a:prstGeom>
          <a:solidFill>
            <a:srgbClr val="FDB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2F444E-825A-4A29-A658-84B579C0AFA9}"/>
              </a:ext>
            </a:extLst>
          </p:cNvPr>
          <p:cNvSpPr txBox="1"/>
          <p:nvPr/>
        </p:nvSpPr>
        <p:spPr>
          <a:xfrm>
            <a:off x="3767580" y="3431461"/>
            <a:ext cx="23284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HAPPY</a:t>
            </a: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(75%)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0F6396D-77A7-4835-9AE1-8ABE1EC4A2B7}"/>
              </a:ext>
            </a:extLst>
          </p:cNvPr>
          <p:cNvSpPr txBox="1"/>
          <p:nvPr/>
        </p:nvSpPr>
        <p:spPr>
          <a:xfrm>
            <a:off x="5747231" y="2126336"/>
            <a:ext cx="23284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Neutral</a:t>
            </a: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(25%)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F8BDCBC-F6F1-4AF8-BDF7-C2E61D2BFE2F}"/>
              </a:ext>
            </a:extLst>
          </p:cNvPr>
          <p:cNvSpPr txBox="1"/>
          <p:nvPr/>
        </p:nvSpPr>
        <p:spPr>
          <a:xfrm>
            <a:off x="4653286" y="437480"/>
            <a:ext cx="3316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chemeClr val="accent5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- </a:t>
            </a:r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chemeClr val="accent5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감정 그래프 </a:t>
            </a:r>
            <a:r>
              <a:rPr lang="en-US" altLang="ko-KR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chemeClr val="accent5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-</a:t>
            </a:r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chemeClr val="accent5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solidFill>
                <a:schemeClr val="accent5">
                  <a:lumMod val="50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75424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C4558377-3F54-4D7D-9C83-E0895D057C59}"/>
              </a:ext>
            </a:extLst>
          </p:cNvPr>
          <p:cNvCxnSpPr/>
          <p:nvPr/>
        </p:nvCxnSpPr>
        <p:spPr>
          <a:xfrm flipV="1">
            <a:off x="2630079" y="1847655"/>
            <a:ext cx="0" cy="38178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1F48CB13-2957-4A9A-88D3-326618870477}"/>
              </a:ext>
            </a:extLst>
          </p:cNvPr>
          <p:cNvCxnSpPr/>
          <p:nvPr/>
        </p:nvCxnSpPr>
        <p:spPr>
          <a:xfrm>
            <a:off x="2630078" y="5646656"/>
            <a:ext cx="719265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0C6DB02-D1E6-46D4-950A-EB1A94597424}"/>
              </a:ext>
            </a:extLst>
          </p:cNvPr>
          <p:cNvSpPr txBox="1"/>
          <p:nvPr/>
        </p:nvSpPr>
        <p:spPr>
          <a:xfrm>
            <a:off x="4653286" y="437480"/>
            <a:ext cx="3316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chemeClr val="accent5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- </a:t>
            </a:r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chemeClr val="accent5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감정 그래프 </a:t>
            </a:r>
            <a:r>
              <a:rPr lang="en-US" altLang="ko-KR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chemeClr val="accent5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-</a:t>
            </a:r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chemeClr val="accent5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solidFill>
                <a:schemeClr val="accent5">
                  <a:lumMod val="50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F5DEE8-E555-4431-8874-EB41C413F302}"/>
              </a:ext>
            </a:extLst>
          </p:cNvPr>
          <p:cNvSpPr txBox="1"/>
          <p:nvPr/>
        </p:nvSpPr>
        <p:spPr>
          <a:xfrm>
            <a:off x="8653806" y="5740023"/>
            <a:ext cx="101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Time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CABE2D-8702-42D6-8C37-A17D2BDFC9DA}"/>
              </a:ext>
            </a:extLst>
          </p:cNvPr>
          <p:cNvSpPr txBox="1"/>
          <p:nvPr/>
        </p:nvSpPr>
        <p:spPr>
          <a:xfrm>
            <a:off x="1197203" y="2074567"/>
            <a:ext cx="1480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emotion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75B2D33-1BDA-4DB0-9AD3-5637045F9B3B}"/>
              </a:ext>
            </a:extLst>
          </p:cNvPr>
          <p:cNvSpPr/>
          <p:nvPr/>
        </p:nvSpPr>
        <p:spPr>
          <a:xfrm>
            <a:off x="3459637" y="1847655"/>
            <a:ext cx="1193649" cy="3799001"/>
          </a:xfrm>
          <a:prstGeom prst="rect">
            <a:avLst/>
          </a:prstGeom>
          <a:solidFill>
            <a:srgbClr val="FDB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CC31E8C-C1A3-4F3F-AAA9-06D33E085101}"/>
              </a:ext>
            </a:extLst>
          </p:cNvPr>
          <p:cNvSpPr/>
          <p:nvPr/>
        </p:nvSpPr>
        <p:spPr>
          <a:xfrm>
            <a:off x="3466131" y="4506012"/>
            <a:ext cx="1193649" cy="114064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E786AC-57AD-4D3C-934A-8EC54F008DC5}"/>
              </a:ext>
            </a:extLst>
          </p:cNvPr>
          <p:cNvSpPr txBox="1"/>
          <p:nvPr/>
        </p:nvSpPr>
        <p:spPr>
          <a:xfrm>
            <a:off x="3417663" y="3044375"/>
            <a:ext cx="129058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HAPPY</a:t>
            </a:r>
          </a:p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(75%)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5953975-64DC-4546-9DF3-50F8CB200FA1}"/>
              </a:ext>
            </a:extLst>
          </p:cNvPr>
          <p:cNvSpPr txBox="1"/>
          <p:nvPr/>
        </p:nvSpPr>
        <p:spPr>
          <a:xfrm>
            <a:off x="3005817" y="4839915"/>
            <a:ext cx="21012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Neutral</a:t>
            </a: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(25%)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DE7C212-62FF-45BB-89D5-FC3753EAD9F8}"/>
              </a:ext>
            </a:extLst>
          </p:cNvPr>
          <p:cNvSpPr/>
          <p:nvPr/>
        </p:nvSpPr>
        <p:spPr>
          <a:xfrm>
            <a:off x="5686055" y="1826898"/>
            <a:ext cx="1193649" cy="3799001"/>
          </a:xfrm>
          <a:prstGeom prst="rect">
            <a:avLst/>
          </a:prstGeom>
          <a:solidFill>
            <a:srgbClr val="FDB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3A699F36-CC23-4BB2-9ED0-B7E9E27CA60D}"/>
              </a:ext>
            </a:extLst>
          </p:cNvPr>
          <p:cNvSpPr/>
          <p:nvPr/>
        </p:nvSpPr>
        <p:spPr>
          <a:xfrm>
            <a:off x="5683122" y="2771482"/>
            <a:ext cx="1193649" cy="286384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9F5E040-E3A0-47A4-A174-8EEC7C2286A7}"/>
              </a:ext>
            </a:extLst>
          </p:cNvPr>
          <p:cNvSpPr txBox="1"/>
          <p:nvPr/>
        </p:nvSpPr>
        <p:spPr>
          <a:xfrm>
            <a:off x="5666269" y="2031785"/>
            <a:ext cx="12905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HAPPY</a:t>
            </a: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(25%)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67EAF6F-7563-4E42-9E49-027C7B18256B}"/>
              </a:ext>
            </a:extLst>
          </p:cNvPr>
          <p:cNvSpPr txBox="1"/>
          <p:nvPr/>
        </p:nvSpPr>
        <p:spPr>
          <a:xfrm>
            <a:off x="5260917" y="3952978"/>
            <a:ext cx="21012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Neutral</a:t>
            </a: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(75%)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 algn="ctr"/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9AE24C14-64D0-4FB9-ACD0-5C74E43A0ECB}"/>
              </a:ext>
            </a:extLst>
          </p:cNvPr>
          <p:cNvSpPr/>
          <p:nvPr/>
        </p:nvSpPr>
        <p:spPr>
          <a:xfrm>
            <a:off x="7931728" y="1819525"/>
            <a:ext cx="1193649" cy="3799001"/>
          </a:xfrm>
          <a:prstGeom prst="rect">
            <a:avLst/>
          </a:prstGeom>
          <a:solidFill>
            <a:srgbClr val="FDBB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788C633-9E8B-4C7A-BBB4-BC1DB4ECA778}"/>
              </a:ext>
            </a:extLst>
          </p:cNvPr>
          <p:cNvSpPr/>
          <p:nvPr/>
        </p:nvSpPr>
        <p:spPr>
          <a:xfrm>
            <a:off x="7938222" y="4477882"/>
            <a:ext cx="1193649" cy="114064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43D93F-37FA-47F8-8148-312E80B01C7A}"/>
              </a:ext>
            </a:extLst>
          </p:cNvPr>
          <p:cNvSpPr txBox="1"/>
          <p:nvPr/>
        </p:nvSpPr>
        <p:spPr>
          <a:xfrm>
            <a:off x="7889754" y="3016245"/>
            <a:ext cx="129058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HAPPY</a:t>
            </a:r>
          </a:p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(75%)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9D355D1-8A39-4D7D-8D5E-520CD4C695D7}"/>
              </a:ext>
            </a:extLst>
          </p:cNvPr>
          <p:cNvSpPr txBox="1"/>
          <p:nvPr/>
        </p:nvSpPr>
        <p:spPr>
          <a:xfrm>
            <a:off x="7477908" y="4811785"/>
            <a:ext cx="21012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Neutral</a:t>
            </a: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(25%)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99429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4F1540F-D1CF-45CE-AFB7-DBAE08594620}"/>
              </a:ext>
            </a:extLst>
          </p:cNvPr>
          <p:cNvSpPr txBox="1"/>
          <p:nvPr/>
        </p:nvSpPr>
        <p:spPr>
          <a:xfrm>
            <a:off x="4142870" y="2532821"/>
            <a:ext cx="52292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4724089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 rot="5400000">
            <a:off x="2667000" y="-2666998"/>
            <a:ext cx="6857998" cy="12192002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8A4ED7D-46FE-48CB-A00A-BED1DFC11AD1}"/>
              </a:ext>
            </a:extLst>
          </p:cNvPr>
          <p:cNvSpPr txBox="1"/>
          <p:nvPr/>
        </p:nvSpPr>
        <p:spPr>
          <a:xfrm>
            <a:off x="3651324" y="3136615"/>
            <a:ext cx="4889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32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감사합니다</a:t>
            </a:r>
            <a:endParaRPr lang="en-US" altLang="ko-KR" sz="3200" b="1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1230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0FBF1AEE-6B70-4514-A8C5-08F6EBE7F70C}"/>
              </a:ext>
            </a:extLst>
          </p:cNvPr>
          <p:cNvSpPr txBox="1"/>
          <p:nvPr/>
        </p:nvSpPr>
        <p:spPr>
          <a:xfrm>
            <a:off x="457199" y="287930"/>
            <a:ext cx="72213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CONTENTS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B9C9BA9-400A-4999-9D86-C3F0E284427A}"/>
              </a:ext>
            </a:extLst>
          </p:cNvPr>
          <p:cNvGrpSpPr/>
          <p:nvPr/>
        </p:nvGrpSpPr>
        <p:grpSpPr>
          <a:xfrm>
            <a:off x="0" y="1552769"/>
            <a:ext cx="10566399" cy="4572000"/>
            <a:chOff x="0" y="1552769"/>
            <a:chExt cx="10566399" cy="4572000"/>
          </a:xfrm>
        </p:grpSpPr>
        <p:sp>
          <p:nvSpPr>
            <p:cNvPr id="34" name="평행 사변형 33">
              <a:extLst>
                <a:ext uri="{FF2B5EF4-FFF2-40B4-BE49-F238E27FC236}">
                  <a16:creationId xmlns:a16="http://schemas.microsoft.com/office/drawing/2014/main" id="{DCF7F21A-5004-4D91-824F-DEC2053F5E0F}"/>
                </a:ext>
              </a:extLst>
            </p:cNvPr>
            <p:cNvSpPr/>
            <p:nvPr/>
          </p:nvSpPr>
          <p:spPr>
            <a:xfrm rot="5400000" flipH="1">
              <a:off x="178357" y="4817390"/>
              <a:ext cx="1785133" cy="829626"/>
            </a:xfrm>
            <a:prstGeom prst="parallelogram">
              <a:avLst>
                <a:gd name="adj" fmla="val 68454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화살표: 오각형 17">
              <a:extLst>
                <a:ext uri="{FF2B5EF4-FFF2-40B4-BE49-F238E27FC236}">
                  <a16:creationId xmlns:a16="http://schemas.microsoft.com/office/drawing/2014/main" id="{79DCEFD1-8137-41F9-9E90-3ADA27186FEA}"/>
                </a:ext>
              </a:extLst>
            </p:cNvPr>
            <p:cNvSpPr/>
            <p:nvPr/>
          </p:nvSpPr>
          <p:spPr>
            <a:xfrm>
              <a:off x="1486850" y="2979612"/>
              <a:ext cx="9079549" cy="859157"/>
            </a:xfrm>
            <a:prstGeom prst="homePlat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69EB6BEC-8C59-4E59-B9D1-17897531448E}"/>
                </a:ext>
              </a:extLst>
            </p:cNvPr>
            <p:cNvSpPr/>
            <p:nvPr/>
          </p:nvSpPr>
          <p:spPr>
            <a:xfrm>
              <a:off x="1486851" y="2120455"/>
              <a:ext cx="6191718" cy="859157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화살표: 오각형 19">
              <a:extLst>
                <a:ext uri="{FF2B5EF4-FFF2-40B4-BE49-F238E27FC236}">
                  <a16:creationId xmlns:a16="http://schemas.microsoft.com/office/drawing/2014/main" id="{5A3C5FF3-4E3C-481A-81E8-E6B4DEC67A18}"/>
                </a:ext>
              </a:extLst>
            </p:cNvPr>
            <p:cNvSpPr/>
            <p:nvPr/>
          </p:nvSpPr>
          <p:spPr>
            <a:xfrm>
              <a:off x="1486851" y="3838769"/>
              <a:ext cx="7250749" cy="859157"/>
            </a:xfrm>
            <a:prstGeom prst="homePlat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화살표: 오각형 20">
              <a:extLst>
                <a:ext uri="{FF2B5EF4-FFF2-40B4-BE49-F238E27FC236}">
                  <a16:creationId xmlns:a16="http://schemas.microsoft.com/office/drawing/2014/main" id="{D05E8A1A-9B5D-4A1F-9279-530A7170B54A}"/>
                </a:ext>
              </a:extLst>
            </p:cNvPr>
            <p:cNvSpPr/>
            <p:nvPr/>
          </p:nvSpPr>
          <p:spPr>
            <a:xfrm>
              <a:off x="1486851" y="4697926"/>
              <a:ext cx="8228649" cy="859157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F99A094-B663-4697-92A0-7BC5D793B84B}"/>
                </a:ext>
              </a:extLst>
            </p:cNvPr>
            <p:cNvSpPr/>
            <p:nvPr/>
          </p:nvSpPr>
          <p:spPr>
            <a:xfrm>
              <a:off x="0" y="1552769"/>
              <a:ext cx="657225" cy="1143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8EB26DC6-D593-4EEB-AB2A-E4AD9F95048B}"/>
                </a:ext>
              </a:extLst>
            </p:cNvPr>
            <p:cNvSpPr/>
            <p:nvPr/>
          </p:nvSpPr>
          <p:spPr>
            <a:xfrm>
              <a:off x="0" y="2695769"/>
              <a:ext cx="657225" cy="1143000"/>
            </a:xfrm>
            <a:prstGeom prst="rect">
              <a:avLst/>
            </a:prstGeom>
            <a:solidFill>
              <a:srgbClr val="6B9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D3842D5C-1B86-4E01-A655-4615ED5D12D8}"/>
                </a:ext>
              </a:extLst>
            </p:cNvPr>
            <p:cNvSpPr/>
            <p:nvPr/>
          </p:nvSpPr>
          <p:spPr>
            <a:xfrm>
              <a:off x="0" y="3838769"/>
              <a:ext cx="657225" cy="1143000"/>
            </a:xfrm>
            <a:prstGeom prst="rect">
              <a:avLst/>
            </a:prstGeom>
            <a:solidFill>
              <a:srgbClr val="6573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C3C21085-C574-41C7-A69D-1EE2E3B14535}"/>
                </a:ext>
              </a:extLst>
            </p:cNvPr>
            <p:cNvSpPr/>
            <p:nvPr/>
          </p:nvSpPr>
          <p:spPr>
            <a:xfrm>
              <a:off x="0" y="4981769"/>
              <a:ext cx="657225" cy="1143000"/>
            </a:xfrm>
            <a:prstGeom prst="rect">
              <a:avLst/>
            </a:prstGeom>
            <a:solidFill>
              <a:srgbClr val="4E62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평행 사변형 28">
              <a:extLst>
                <a:ext uri="{FF2B5EF4-FFF2-40B4-BE49-F238E27FC236}">
                  <a16:creationId xmlns:a16="http://schemas.microsoft.com/office/drawing/2014/main" id="{FAE31C14-9336-4597-9806-569431A3CD81}"/>
                </a:ext>
              </a:extLst>
            </p:cNvPr>
            <p:cNvSpPr/>
            <p:nvPr/>
          </p:nvSpPr>
          <p:spPr>
            <a:xfrm rot="16200000">
              <a:off x="185721" y="2026270"/>
              <a:ext cx="1772633" cy="829626"/>
            </a:xfrm>
            <a:prstGeom prst="parallelogram">
              <a:avLst>
                <a:gd name="adj" fmla="val 6807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평행 사변형 30">
              <a:extLst>
                <a:ext uri="{FF2B5EF4-FFF2-40B4-BE49-F238E27FC236}">
                  <a16:creationId xmlns:a16="http://schemas.microsoft.com/office/drawing/2014/main" id="{B53B881A-0DC6-4BDA-ACAA-E553671E8B73}"/>
                </a:ext>
              </a:extLst>
            </p:cNvPr>
            <p:cNvSpPr/>
            <p:nvPr/>
          </p:nvSpPr>
          <p:spPr>
            <a:xfrm rot="16200000">
              <a:off x="184607" y="3167273"/>
              <a:ext cx="1772633" cy="829626"/>
            </a:xfrm>
            <a:prstGeom prst="parallelogram">
              <a:avLst>
                <a:gd name="adj" fmla="val 34011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평행 사변형 31">
              <a:extLst>
                <a:ext uri="{FF2B5EF4-FFF2-40B4-BE49-F238E27FC236}">
                  <a16:creationId xmlns:a16="http://schemas.microsoft.com/office/drawing/2014/main" id="{2B2914BC-FE4C-4518-A784-696DE9F0BD88}"/>
                </a:ext>
              </a:extLst>
            </p:cNvPr>
            <p:cNvSpPr/>
            <p:nvPr/>
          </p:nvSpPr>
          <p:spPr>
            <a:xfrm rot="5400000" flipH="1">
              <a:off x="495660" y="3999219"/>
              <a:ext cx="1150528" cy="829626"/>
            </a:xfrm>
            <a:prstGeom prst="parallelogram">
              <a:avLst>
                <a:gd name="adj" fmla="val 35254"/>
              </a:avLst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평행 사변형 32">
              <a:extLst>
                <a:ext uri="{FF2B5EF4-FFF2-40B4-BE49-F238E27FC236}">
                  <a16:creationId xmlns:a16="http://schemas.microsoft.com/office/drawing/2014/main" id="{EA94060B-8012-422C-A9C9-BC590C4778F4}"/>
                </a:ext>
              </a:extLst>
            </p:cNvPr>
            <p:cNvSpPr/>
            <p:nvPr/>
          </p:nvSpPr>
          <p:spPr>
            <a:xfrm rot="5400000" flipH="1">
              <a:off x="742407" y="3752471"/>
              <a:ext cx="657033" cy="829626"/>
            </a:xfrm>
            <a:prstGeom prst="parallelogram">
              <a:avLst>
                <a:gd name="adj" fmla="val 0"/>
              </a:avLst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3CD46D49-A021-466F-B39F-29FAEC3D191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259"/>
          <a:stretch/>
        </p:blipFill>
        <p:spPr>
          <a:xfrm>
            <a:off x="7553978" y="4001029"/>
            <a:ext cx="623549" cy="534636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CF123768-FCAF-4ED1-88EE-1AA34E6AC24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53" t="9042" r="-2653" b="19827"/>
          <a:stretch/>
        </p:blipFill>
        <p:spPr>
          <a:xfrm>
            <a:off x="6494301" y="2265565"/>
            <a:ext cx="799852" cy="568937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BBE73695-F506-41E8-8645-E9172098CA37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815"/>
          <a:stretch/>
        </p:blipFill>
        <p:spPr>
          <a:xfrm>
            <a:off x="9475899" y="3139647"/>
            <a:ext cx="632838" cy="539085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7F1B4056-179E-4CBF-900B-DAD6C44D406D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3148"/>
          <a:stretch/>
        </p:blipFill>
        <p:spPr>
          <a:xfrm>
            <a:off x="8620868" y="4860187"/>
            <a:ext cx="615551" cy="534617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8BE7570C-6B9A-4B2A-9C8D-F89C7B639F99}"/>
              </a:ext>
            </a:extLst>
          </p:cNvPr>
          <p:cNvSpPr txBox="1"/>
          <p:nvPr/>
        </p:nvSpPr>
        <p:spPr>
          <a:xfrm>
            <a:off x="1717441" y="2349978"/>
            <a:ext cx="5318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1. </a:t>
            </a:r>
            <a:r>
              <a:rPr lang="ko-KR" altLang="en-US" sz="20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전체 일정 및 회의 보고서</a:t>
            </a:r>
            <a:endParaRPr lang="en-US" altLang="ko-KR" sz="2000" b="1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AE76FCE-67A4-42C0-B383-73B511E86600}"/>
              </a:ext>
            </a:extLst>
          </p:cNvPr>
          <p:cNvSpPr txBox="1"/>
          <p:nvPr/>
        </p:nvSpPr>
        <p:spPr>
          <a:xfrm>
            <a:off x="1717441" y="3213681"/>
            <a:ext cx="5318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2. </a:t>
            </a:r>
            <a:r>
              <a:rPr lang="ko-KR" altLang="en-US" sz="20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저번 주 진행 상황</a:t>
            </a:r>
            <a:endParaRPr lang="en-US" altLang="ko-KR" sz="2000" b="1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10390DE-0B50-47D6-8EBB-9F97B99FC083}"/>
              </a:ext>
            </a:extLst>
          </p:cNvPr>
          <p:cNvSpPr txBox="1"/>
          <p:nvPr/>
        </p:nvSpPr>
        <p:spPr>
          <a:xfrm>
            <a:off x="1717441" y="4079129"/>
            <a:ext cx="5318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3. </a:t>
            </a:r>
            <a:r>
              <a:rPr lang="ko-KR" altLang="en-US" sz="20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이번 주 진행 상황</a:t>
            </a:r>
            <a:endParaRPr lang="en-US" altLang="ko-KR" sz="2000" b="1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A216E42-C2D5-4487-B749-C0BDD25047E0}"/>
              </a:ext>
            </a:extLst>
          </p:cNvPr>
          <p:cNvSpPr txBox="1"/>
          <p:nvPr/>
        </p:nvSpPr>
        <p:spPr>
          <a:xfrm>
            <a:off x="1717441" y="4922562"/>
            <a:ext cx="5318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4. Q &amp; A</a:t>
            </a:r>
          </a:p>
        </p:txBody>
      </p:sp>
    </p:spTree>
    <p:extLst>
      <p:ext uri="{BB962C8B-B14F-4D97-AF65-F5344CB8AC3E}">
        <p14:creationId xmlns:p14="http://schemas.microsoft.com/office/powerpoint/2010/main" val="445365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8A12B74-F061-4443-94E1-533A4EFCDE58}"/>
              </a:ext>
            </a:extLst>
          </p:cNvPr>
          <p:cNvSpPr txBox="1"/>
          <p:nvPr/>
        </p:nvSpPr>
        <p:spPr>
          <a:xfrm>
            <a:off x="457199" y="287930"/>
            <a:ext cx="72213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전체 일정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23B137FF-5336-47F9-A46C-F1F45C09B8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0174548"/>
              </p:ext>
            </p:extLst>
          </p:nvPr>
        </p:nvGraphicFramePr>
        <p:xfrm>
          <a:off x="282803" y="922330"/>
          <a:ext cx="11557268" cy="5401557"/>
        </p:xfrm>
        <a:graphic>
          <a:graphicData uri="http://schemas.openxmlformats.org/drawingml/2006/table">
            <a:tbl>
              <a:tblPr/>
              <a:tblGrid>
                <a:gridCol w="2249539">
                  <a:extLst>
                    <a:ext uri="{9D8B030D-6E8A-4147-A177-3AD203B41FA5}">
                      <a16:colId xmlns:a16="http://schemas.microsoft.com/office/drawing/2014/main" val="4161887581"/>
                    </a:ext>
                  </a:extLst>
                </a:gridCol>
                <a:gridCol w="2249539">
                  <a:extLst>
                    <a:ext uri="{9D8B030D-6E8A-4147-A177-3AD203B41FA5}">
                      <a16:colId xmlns:a16="http://schemas.microsoft.com/office/drawing/2014/main" val="3826041585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351055685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2097154859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209209202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434288367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455197929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4289170593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3132805924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1466825066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4129716180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876580360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2061550721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3702702438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2436511486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3983688236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4018440116"/>
                    </a:ext>
                  </a:extLst>
                </a:gridCol>
              </a:tblGrid>
              <a:tr h="60017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일정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단계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3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4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5</a:t>
                      </a:r>
                      <a:r>
                        <a:rPr lang="ko-KR" altLang="en-US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6</a:t>
                      </a:r>
                      <a:r>
                        <a:rPr lang="ko-KR" altLang="en-US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7</a:t>
                      </a:r>
                      <a:r>
                        <a:rPr lang="ko-KR" altLang="en-US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8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9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10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11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13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14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15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6595046"/>
                  </a:ext>
                </a:extLst>
              </a:tr>
              <a:tr h="600173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기획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아이디어 기획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5890203"/>
                  </a:ext>
                </a:extLst>
              </a:tr>
              <a:tr h="6001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주제 확정 및 세부 기획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8030522"/>
                  </a:ext>
                </a:extLst>
              </a:tr>
              <a:tr h="600173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설계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논리 구조 및 서버 설계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3419000"/>
                  </a:ext>
                </a:extLst>
              </a:tr>
              <a:tr h="6001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데이터베이스 모델 설계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8575481"/>
                  </a:ext>
                </a:extLst>
              </a:tr>
              <a:tr h="600173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구현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서버 구현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B6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7142077"/>
                  </a:ext>
                </a:extLst>
              </a:tr>
              <a:tr h="6001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안드로이드 인터페이스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B6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9389329"/>
                  </a:ext>
                </a:extLst>
              </a:tr>
              <a:tr h="6001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분석 데이터 처리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1297306"/>
                  </a:ext>
                </a:extLst>
              </a:tr>
              <a:tr h="60017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유지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/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보수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디버깅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330409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F93AA47-AAE2-4A4B-A1C1-C1CD2ADAA4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8631861"/>
              </p:ext>
            </p:extLst>
          </p:nvPr>
        </p:nvGraphicFramePr>
        <p:xfrm>
          <a:off x="282797" y="922336"/>
          <a:ext cx="11557274" cy="5401557"/>
        </p:xfrm>
        <a:graphic>
          <a:graphicData uri="http://schemas.openxmlformats.org/drawingml/2006/table">
            <a:tbl>
              <a:tblPr/>
              <a:tblGrid>
                <a:gridCol w="2249542">
                  <a:extLst>
                    <a:ext uri="{9D8B030D-6E8A-4147-A177-3AD203B41FA5}">
                      <a16:colId xmlns:a16="http://schemas.microsoft.com/office/drawing/2014/main" val="1918085010"/>
                    </a:ext>
                  </a:extLst>
                </a:gridCol>
                <a:gridCol w="2249542">
                  <a:extLst>
                    <a:ext uri="{9D8B030D-6E8A-4147-A177-3AD203B41FA5}">
                      <a16:colId xmlns:a16="http://schemas.microsoft.com/office/drawing/2014/main" val="1387415468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2599900631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1876972506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3851313295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1372060771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3881998600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739632113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3887840121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100286459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3358035034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1632837361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3854648832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3553107572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2202042905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1948446387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2104293344"/>
                    </a:ext>
                  </a:extLst>
                </a:gridCol>
              </a:tblGrid>
              <a:tr h="60017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일정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단계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100" b="1" dirty="0"/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100" b="1" dirty="0"/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3</a:t>
                      </a:r>
                      <a:r>
                        <a:rPr lang="ko-KR" altLang="en-US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4</a:t>
                      </a:r>
                      <a:r>
                        <a:rPr lang="ko-KR" altLang="en-US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5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6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7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8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9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10</a:t>
                      </a:r>
                      <a:r>
                        <a:rPr lang="ko-KR" altLang="en-US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11</a:t>
                      </a:r>
                      <a:r>
                        <a:rPr lang="ko-KR" altLang="en-US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13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14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15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2877407"/>
                  </a:ext>
                </a:extLst>
              </a:tr>
              <a:tr h="600173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기획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아이디어 기획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6929105"/>
                  </a:ext>
                </a:extLst>
              </a:tr>
              <a:tr h="6001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주제 확정 및 세부 기획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8493059"/>
                  </a:ext>
                </a:extLst>
              </a:tr>
              <a:tr h="600173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설계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논리 구조 및 서버 설계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1118229"/>
                  </a:ext>
                </a:extLst>
              </a:tr>
              <a:tr h="6001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데이터베이스 모델 설계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3694207"/>
                  </a:ext>
                </a:extLst>
              </a:tr>
              <a:tr h="600173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구현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서버 구현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4432140"/>
                  </a:ext>
                </a:extLst>
              </a:tr>
              <a:tr h="6001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안드로이드 인터페이스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B6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B6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C5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C5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C5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4231138"/>
                  </a:ext>
                </a:extLst>
              </a:tr>
              <a:tr h="6001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분석 데이터 처리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5567473"/>
                  </a:ext>
                </a:extLst>
              </a:tr>
              <a:tr h="60017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유지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/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보수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디버깅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3295793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8D2CDDC2-9F65-4ABA-8895-71FA3D43975F}"/>
              </a:ext>
            </a:extLst>
          </p:cNvPr>
          <p:cNvSpPr/>
          <p:nvPr/>
        </p:nvSpPr>
        <p:spPr>
          <a:xfrm>
            <a:off x="9968277" y="922330"/>
            <a:ext cx="490194" cy="540155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236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125512" y="951259"/>
            <a:ext cx="2159626" cy="497322"/>
            <a:chOff x="43235" y="1398834"/>
            <a:chExt cx="2230065" cy="1345354"/>
          </a:xfrm>
        </p:grpSpPr>
        <p:sp>
          <p:nvSpPr>
            <p:cNvPr id="3" name="직각 삼각형 2"/>
            <p:cNvSpPr/>
            <p:nvPr/>
          </p:nvSpPr>
          <p:spPr>
            <a:xfrm flipH="1">
              <a:off x="685799" y="1398834"/>
              <a:ext cx="371475" cy="37147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" name="직사각형 1"/>
            <p:cNvSpPr/>
            <p:nvPr/>
          </p:nvSpPr>
          <p:spPr>
            <a:xfrm>
              <a:off x="685800" y="1770309"/>
              <a:ext cx="1587500" cy="948377"/>
            </a:xfrm>
            <a:prstGeom prst="rect">
              <a:avLst/>
            </a:prstGeom>
            <a:solidFill>
              <a:srgbClr val="7A89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3233" y="1828332"/>
              <a:ext cx="1509730" cy="9158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ko-KR" altLang="en-US" sz="1600" b="1">
                  <a:ln w="9525">
                    <a:solidFill>
                      <a:schemeClr val="bg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바른고딕 Light"/>
                  <a:ea typeface="나눔바른고딕 Light"/>
                </a:rPr>
                <a:t>장소</a:t>
              </a:r>
              <a:endParaRPr lang="en-US" altLang="ko-KR" sz="1600">
                <a:ln w="9525"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/>
                <a:ea typeface="나눔바른고딕 Light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579864" y="2463172"/>
            <a:ext cx="1721711" cy="512728"/>
            <a:chOff x="551583" y="2580910"/>
            <a:chExt cx="1721717" cy="1415001"/>
          </a:xfrm>
        </p:grpSpPr>
        <p:sp>
          <p:nvSpPr>
            <p:cNvPr id="42" name="직각 삼각형 41"/>
            <p:cNvSpPr/>
            <p:nvPr/>
          </p:nvSpPr>
          <p:spPr>
            <a:xfrm flipH="1">
              <a:off x="685799" y="2580910"/>
              <a:ext cx="371475" cy="371475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685800" y="2949863"/>
              <a:ext cx="1587500" cy="948377"/>
            </a:xfrm>
            <a:prstGeom prst="rect">
              <a:avLst/>
            </a:prstGeom>
            <a:solidFill>
              <a:srgbClr val="8C96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551582" y="3061586"/>
              <a:ext cx="1391779" cy="9343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ko-KR" altLang="en-US" sz="1600" b="1">
                  <a:ln w="9525">
                    <a:solidFill>
                      <a:schemeClr val="bg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바른고딕 Light"/>
                  <a:ea typeface="나눔바른고딕 Light"/>
                </a:rPr>
                <a:t>회의내용</a:t>
              </a:r>
              <a:endParaRPr lang="en-US" altLang="ko-KR" sz="1600" b="1">
                <a:ln w="9525"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/>
                <a:ea typeface="나눔바른고딕 Light"/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2793819" y="1107691"/>
            <a:ext cx="48847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1600" b="1">
                <a:ln w="9525">
                  <a:solidFill>
                    <a:schemeClr val="accent2">
                      <a:alpha val="30000"/>
                    </a:schemeClr>
                  </a:solidFill>
                </a:ln>
                <a:solidFill>
                  <a:schemeClr val="accent2"/>
                </a:solidFill>
                <a:latin typeface="나눔바른고딕 Light"/>
                <a:ea typeface="나눔바른고딕 Light"/>
              </a:rPr>
              <a:t>해동 스터디룸</a:t>
            </a:r>
            <a:endParaRPr lang="en-US" altLang="ko-KR" sz="1600" b="1">
              <a:ln w="9525">
                <a:solidFill>
                  <a:schemeClr val="accent2">
                    <a:alpha val="30000"/>
                  </a:schemeClr>
                </a:solidFill>
              </a:ln>
              <a:solidFill>
                <a:schemeClr val="accent2"/>
              </a:solidFill>
              <a:latin typeface="나눔바른고딕 Light"/>
              <a:ea typeface="나눔바른고딕 Ligh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7199" y="260856"/>
            <a:ext cx="72213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2400" b="1" dirty="0">
                <a:ln w="9525"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/>
                <a:ea typeface="나눔바른고딕 Light"/>
              </a:rPr>
              <a:t>5.16 </a:t>
            </a:r>
            <a:r>
              <a:rPr lang="ko-KR" altLang="en-US" sz="2400" b="1" dirty="0">
                <a:ln w="9525"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/>
                <a:ea typeface="나눔바른고딕 Light"/>
              </a:rPr>
              <a:t>회의 보고서</a:t>
            </a:r>
            <a:endParaRPr lang="en-US" altLang="ko-KR" sz="2400" b="1" dirty="0">
              <a:ln w="9525"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/>
              <a:ea typeface="나눔바른고딕 Light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579864" y="4549044"/>
            <a:ext cx="1705270" cy="497317"/>
            <a:chOff x="568024" y="3757942"/>
            <a:chExt cx="1705276" cy="1362872"/>
          </a:xfrm>
        </p:grpSpPr>
        <p:sp>
          <p:nvSpPr>
            <p:cNvPr id="43" name="직각 삼각형 42"/>
            <p:cNvSpPr/>
            <p:nvPr/>
          </p:nvSpPr>
          <p:spPr>
            <a:xfrm flipH="1">
              <a:off x="685799" y="3757942"/>
              <a:ext cx="371475" cy="371475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685800" y="4124164"/>
              <a:ext cx="1587500" cy="948377"/>
            </a:xfrm>
            <a:prstGeom prst="rect">
              <a:avLst/>
            </a:prstGeom>
            <a:solidFill>
              <a:srgbClr val="90B7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68022" y="4193025"/>
              <a:ext cx="1391779" cy="92779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ko-KR" altLang="en-US" sz="1600" b="1">
                  <a:ln w="9525">
                    <a:solidFill>
                      <a:schemeClr val="bg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바른고딕 Light"/>
                  <a:ea typeface="나눔바른고딕 Light"/>
                </a:rPr>
                <a:t>후속조치</a:t>
              </a:r>
              <a:endParaRPr lang="en-US" altLang="ko-KR" sz="1600">
                <a:ln w="9525"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/>
                <a:ea typeface="나눔바른고딕 Light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2863" y="1698243"/>
            <a:ext cx="2282271" cy="512566"/>
            <a:chOff x="-8971" y="4936333"/>
            <a:chExt cx="2282271" cy="1387860"/>
          </a:xfrm>
        </p:grpSpPr>
        <p:sp>
          <p:nvSpPr>
            <p:cNvPr id="19" name="직각 삼각형 18"/>
            <p:cNvSpPr/>
            <p:nvPr/>
          </p:nvSpPr>
          <p:spPr>
            <a:xfrm flipH="1">
              <a:off x="685799" y="4936333"/>
              <a:ext cx="371475" cy="371475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685800" y="5307808"/>
              <a:ext cx="1587500" cy="948377"/>
            </a:xfrm>
            <a:prstGeom prst="rect">
              <a:avLst/>
            </a:prstGeom>
            <a:solidFill>
              <a:srgbClr val="78C1D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-8971" y="5407500"/>
              <a:ext cx="1793907" cy="9166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ko-KR" altLang="en-US" sz="1600" b="1">
                  <a:ln w="9525">
                    <a:solidFill>
                      <a:schemeClr val="bg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바른고딕 Light"/>
                  <a:ea typeface="나눔바른고딕 Light"/>
                </a:rPr>
                <a:t>참석자 </a:t>
              </a:r>
              <a:endParaRPr lang="en-US" altLang="ko-KR" sz="1600" b="1">
                <a:ln w="9525"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/>
                <a:ea typeface="나눔바른고딕 Light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2794853" y="1802532"/>
            <a:ext cx="4884750" cy="3386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1600" b="1">
                <a:ln w="9525">
                  <a:solidFill>
                    <a:schemeClr val="accent5">
                      <a:alpha val="30000"/>
                    </a:schemeClr>
                  </a:solidFill>
                </a:ln>
                <a:solidFill>
                  <a:schemeClr val="accent5"/>
                </a:solidFill>
                <a:latin typeface="나눔바른고딕 Light"/>
                <a:ea typeface="나눔바른고딕 Light"/>
              </a:rPr>
              <a:t>소홍식</a:t>
            </a:r>
            <a:r>
              <a:rPr lang="en-US" altLang="ko-KR" sz="1600" b="1">
                <a:ln w="9525">
                  <a:solidFill>
                    <a:schemeClr val="accent5">
                      <a:alpha val="30000"/>
                    </a:schemeClr>
                  </a:solidFill>
                </a:ln>
                <a:solidFill>
                  <a:schemeClr val="accent5"/>
                </a:solidFill>
                <a:latin typeface="나눔바른고딕 Light"/>
                <a:ea typeface="나눔바른고딕 Light"/>
              </a:rPr>
              <a:t>,</a:t>
            </a:r>
            <a:r>
              <a:rPr lang="ko-KR" altLang="en-US" sz="1600" b="1">
                <a:ln w="9525">
                  <a:solidFill>
                    <a:schemeClr val="accent5">
                      <a:alpha val="30000"/>
                    </a:schemeClr>
                  </a:solidFill>
                </a:ln>
                <a:solidFill>
                  <a:schemeClr val="accent5"/>
                </a:solidFill>
                <a:latin typeface="나눔바른고딕 Light"/>
                <a:ea typeface="나눔바른고딕 Light"/>
              </a:rPr>
              <a:t> 김용운</a:t>
            </a:r>
            <a:r>
              <a:rPr lang="en-US" altLang="ko-KR" sz="1600" b="1">
                <a:ln w="9525">
                  <a:solidFill>
                    <a:schemeClr val="accent5">
                      <a:alpha val="30000"/>
                    </a:schemeClr>
                  </a:solidFill>
                </a:ln>
                <a:solidFill>
                  <a:schemeClr val="accent5"/>
                </a:solidFill>
                <a:latin typeface="나눔바른고딕 Light"/>
                <a:ea typeface="나눔바른고딕 Light"/>
              </a:rPr>
              <a:t>, </a:t>
            </a:r>
            <a:r>
              <a:rPr lang="ko-KR" altLang="en-US" sz="1600" b="1">
                <a:ln w="9525">
                  <a:solidFill>
                    <a:schemeClr val="accent5">
                      <a:alpha val="30000"/>
                    </a:schemeClr>
                  </a:solidFill>
                </a:ln>
                <a:solidFill>
                  <a:schemeClr val="accent5"/>
                </a:solidFill>
                <a:latin typeface="나눔바른고딕 Light"/>
                <a:ea typeface="나눔바른고딕 Light"/>
              </a:rPr>
              <a:t>최성민</a:t>
            </a:r>
            <a:endParaRPr lang="en-US" altLang="ko-KR" sz="1600" b="1">
              <a:ln w="9525">
                <a:solidFill>
                  <a:schemeClr val="accent5">
                    <a:alpha val="30000"/>
                  </a:schemeClr>
                </a:solidFill>
              </a:ln>
              <a:solidFill>
                <a:schemeClr val="accent5"/>
              </a:solidFill>
              <a:latin typeface="나눔바른고딕 Light"/>
              <a:ea typeface="나눔바른고딕 Ligh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793818" y="2558930"/>
            <a:ext cx="808471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1600" b="1" dirty="0">
                <a:ln w="9525"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/>
                <a:ea typeface="나눔바른고딕 Light"/>
              </a:rPr>
              <a:t>카메라 </a:t>
            </a:r>
            <a:r>
              <a:rPr lang="ko-KR" altLang="en-US" sz="1600" b="1" dirty="0" err="1">
                <a:ln w="9525"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/>
                <a:ea typeface="나눔바른고딕 Light"/>
              </a:rPr>
              <a:t>촬영시</a:t>
            </a:r>
            <a:r>
              <a:rPr lang="ko-KR" altLang="en-US" sz="1600" b="1" dirty="0">
                <a:ln w="9525"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/>
                <a:ea typeface="나눔바른고딕 Light"/>
              </a:rPr>
              <a:t> 초점이 흐려서 초점 조절 기능이 필요함</a:t>
            </a:r>
            <a:endParaRPr lang="en-US" altLang="ko-KR" sz="1600" b="1" dirty="0">
              <a:ln w="9525">
                <a:solidFill>
                  <a:schemeClr val="accent3">
                    <a:alpha val="30000"/>
                  </a:schemeClr>
                </a:solidFill>
              </a:ln>
              <a:solidFill>
                <a:schemeClr val="accent3"/>
              </a:solidFill>
              <a:latin typeface="나눔바른고딕 Light"/>
              <a:ea typeface="나눔바른고딕 Light"/>
            </a:endParaRPr>
          </a:p>
          <a:p>
            <a:pPr lvl="0">
              <a:defRPr lang="ko-KR" altLang="en-US"/>
            </a:pPr>
            <a:endParaRPr lang="en-US" altLang="ko-KR" sz="1600" b="1" dirty="0">
              <a:ln w="9525">
                <a:solidFill>
                  <a:schemeClr val="accent3">
                    <a:alpha val="30000"/>
                  </a:schemeClr>
                </a:solidFill>
              </a:ln>
              <a:solidFill>
                <a:schemeClr val="accent3"/>
              </a:solidFill>
              <a:latin typeface="나눔바른고딕 Light"/>
              <a:ea typeface="나눔바른고딕 Light"/>
            </a:endParaRPr>
          </a:p>
          <a:p>
            <a:pPr lvl="0">
              <a:defRPr lang="ko-KR" altLang="en-US"/>
            </a:pPr>
            <a:r>
              <a:rPr lang="ko-KR" altLang="en-US" sz="1600" b="1" dirty="0">
                <a:ln w="9525"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/>
                <a:ea typeface="나눔바른고딕 Light"/>
              </a:rPr>
              <a:t>소켓을 통하여 전송한 파일을 분석하게 병합</a:t>
            </a:r>
            <a:endParaRPr lang="en-US" altLang="ko-KR" sz="1600" b="1" dirty="0">
              <a:ln w="9525">
                <a:solidFill>
                  <a:schemeClr val="accent3">
                    <a:alpha val="30000"/>
                  </a:schemeClr>
                </a:solidFill>
              </a:ln>
              <a:solidFill>
                <a:schemeClr val="accent3"/>
              </a:solidFill>
              <a:latin typeface="나눔바른고딕 Light"/>
              <a:ea typeface="나눔바른고딕 Light"/>
            </a:endParaRPr>
          </a:p>
          <a:p>
            <a:pPr lvl="0">
              <a:defRPr lang="ko-KR" altLang="en-US"/>
            </a:pPr>
            <a:endParaRPr lang="en-US" altLang="ko-KR" sz="1600" b="1" dirty="0">
              <a:ln w="9525">
                <a:solidFill>
                  <a:schemeClr val="accent3">
                    <a:alpha val="30000"/>
                  </a:schemeClr>
                </a:solidFill>
              </a:ln>
              <a:solidFill>
                <a:schemeClr val="accent3"/>
              </a:solidFill>
              <a:latin typeface="나눔바른고딕 Light"/>
              <a:ea typeface="나눔바른고딕 Light"/>
            </a:endParaRPr>
          </a:p>
          <a:p>
            <a:pPr lvl="0">
              <a:defRPr lang="ko-KR" altLang="en-US"/>
            </a:pPr>
            <a:r>
              <a:rPr lang="ko-KR" altLang="en-US" sz="1600" b="1" dirty="0">
                <a:ln w="9525"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/>
                <a:ea typeface="나눔바른고딕 Light"/>
              </a:rPr>
              <a:t>분석한 감정을 이용해서 그래프로 표현하는 기능 추가</a:t>
            </a:r>
            <a:endParaRPr lang="en-US" altLang="ko-KR" sz="1600" b="1" dirty="0">
              <a:ln w="9525">
                <a:solidFill>
                  <a:schemeClr val="accent3">
                    <a:alpha val="30000"/>
                  </a:schemeClr>
                </a:solidFill>
              </a:ln>
              <a:solidFill>
                <a:schemeClr val="accent3"/>
              </a:solidFill>
              <a:latin typeface="나눔바른고딕 Light"/>
              <a:ea typeface="나눔바른고딕 Light"/>
            </a:endParaRPr>
          </a:p>
          <a:p>
            <a:pPr lvl="0">
              <a:defRPr lang="ko-KR" altLang="en-US"/>
            </a:pPr>
            <a:endParaRPr lang="en-US" altLang="ko-KR" sz="1600" b="1" dirty="0">
              <a:ln w="9525">
                <a:solidFill>
                  <a:schemeClr val="accent3">
                    <a:alpha val="30000"/>
                  </a:schemeClr>
                </a:solidFill>
              </a:ln>
              <a:solidFill>
                <a:schemeClr val="accent3"/>
              </a:solidFill>
              <a:latin typeface="나눔바른고딕 Light"/>
              <a:ea typeface="나눔바른고딕 Light"/>
            </a:endParaRPr>
          </a:p>
          <a:p>
            <a:pPr lvl="0">
              <a:defRPr lang="ko-KR" altLang="en-US"/>
            </a:pPr>
            <a:r>
              <a:rPr lang="ko-KR" altLang="en-US" sz="1600" b="1" dirty="0">
                <a:ln w="9525"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/>
                <a:ea typeface="나눔바른고딕 Light"/>
              </a:rPr>
              <a:t>트레이닝 결과를 적용 후 비교 분석</a:t>
            </a:r>
            <a:r>
              <a:rPr lang="en-US" altLang="ko-KR" sz="1600" b="1" dirty="0">
                <a:ln w="9525"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/>
                <a:ea typeface="나눔바른고딕 Light"/>
              </a:rPr>
              <a:t>, </a:t>
            </a:r>
            <a:r>
              <a:rPr lang="ko-KR" altLang="en-US" sz="1600" b="1" dirty="0">
                <a:ln w="9525"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/>
                <a:ea typeface="나눔바른고딕 Light"/>
              </a:rPr>
              <a:t>잘 나오지 않을 시에 이전 데이터셋</a:t>
            </a:r>
            <a:r>
              <a:rPr lang="en-US" altLang="ko-KR" sz="1600" b="1" dirty="0">
                <a:ln w="9525"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/>
                <a:ea typeface="나눔바른고딕 Light"/>
              </a:rPr>
              <a:t>(fer2013)</a:t>
            </a:r>
            <a:r>
              <a:rPr lang="ko-KR" altLang="en-US" sz="1600" b="1" dirty="0">
                <a:ln w="9525"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/>
                <a:ea typeface="나눔바른고딕 Light"/>
              </a:rPr>
              <a:t> 사용</a:t>
            </a:r>
            <a:endParaRPr lang="en-US" altLang="ko-KR" sz="1600" b="1" dirty="0">
              <a:ln w="9525">
                <a:solidFill>
                  <a:schemeClr val="accent3">
                    <a:alpha val="30000"/>
                  </a:schemeClr>
                </a:solidFill>
              </a:ln>
              <a:solidFill>
                <a:schemeClr val="accent3"/>
              </a:solidFill>
              <a:latin typeface="나눔바른고딕 Light"/>
              <a:ea typeface="나눔바른고딕 Ligh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793818" y="4759262"/>
            <a:ext cx="808471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1600" b="1" dirty="0" err="1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소홍식</a:t>
            </a:r>
            <a:r>
              <a:rPr lang="ko-KR" altLang="en-US" sz="1600" b="1" dirty="0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 </a:t>
            </a:r>
            <a:r>
              <a:rPr lang="en-US" altLang="ko-KR" sz="1600" b="1" dirty="0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– </a:t>
            </a:r>
            <a:r>
              <a:rPr lang="ko-KR" altLang="en-US" sz="1600" b="1" dirty="0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카메라 초점 조절 기능 및 버그 </a:t>
            </a:r>
            <a:r>
              <a:rPr lang="ko-KR" altLang="en-US" sz="1600" b="1" dirty="0" err="1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픽스</a:t>
            </a:r>
            <a:endParaRPr lang="ko-KR" altLang="en-US" sz="1600" b="1" dirty="0">
              <a:ln w="9525">
                <a:solidFill>
                  <a:schemeClr val="accent4">
                    <a:alpha val="30000"/>
                  </a:schemeClr>
                </a:solidFill>
              </a:ln>
              <a:solidFill>
                <a:schemeClr val="accent4"/>
              </a:solidFill>
              <a:latin typeface="나눔바른고딕 Light"/>
              <a:ea typeface="나눔바른고딕 Light"/>
            </a:endParaRPr>
          </a:p>
          <a:p>
            <a:pPr lvl="0">
              <a:defRPr lang="ko-KR" altLang="en-US"/>
            </a:pPr>
            <a:endParaRPr lang="en-US" altLang="ko-KR" sz="1600" b="1" dirty="0">
              <a:ln w="9525">
                <a:solidFill>
                  <a:schemeClr val="accent4">
                    <a:alpha val="30000"/>
                  </a:schemeClr>
                </a:solidFill>
              </a:ln>
              <a:solidFill>
                <a:schemeClr val="accent4"/>
              </a:solidFill>
              <a:latin typeface="나눔바른고딕 Light"/>
              <a:ea typeface="나눔바른고딕 Light"/>
            </a:endParaRPr>
          </a:p>
          <a:p>
            <a:pPr lvl="0">
              <a:defRPr lang="ko-KR" altLang="en-US"/>
            </a:pPr>
            <a:r>
              <a:rPr lang="ko-KR" altLang="en-US" sz="1600" b="1" dirty="0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최성민 </a:t>
            </a:r>
            <a:r>
              <a:rPr lang="en-US" altLang="ko-KR" sz="1600" b="1" dirty="0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– </a:t>
            </a:r>
            <a:r>
              <a:rPr lang="ko-KR" altLang="en-US" sz="1600" b="1" dirty="0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이전 프로그램 코드와 소켓 </a:t>
            </a:r>
            <a:r>
              <a:rPr lang="en-US" altLang="ko-KR" sz="1600" b="1" dirty="0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+ </a:t>
            </a:r>
            <a:r>
              <a:rPr lang="ko-KR" altLang="en-US" sz="1600" b="1" dirty="0" err="1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크롭</a:t>
            </a:r>
            <a:r>
              <a:rPr lang="ko-KR" altLang="en-US" sz="1600" b="1" dirty="0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 코드 합치기 및 그래프 기능 연구</a:t>
            </a:r>
          </a:p>
          <a:p>
            <a:pPr lvl="0">
              <a:defRPr lang="ko-KR" altLang="en-US"/>
            </a:pPr>
            <a:endParaRPr lang="en-US" altLang="ko-KR" sz="1600" b="1" dirty="0">
              <a:ln w="9525">
                <a:solidFill>
                  <a:schemeClr val="accent4">
                    <a:alpha val="30000"/>
                  </a:schemeClr>
                </a:solidFill>
              </a:ln>
              <a:solidFill>
                <a:schemeClr val="accent4"/>
              </a:solidFill>
              <a:latin typeface="나눔바른고딕 Light"/>
              <a:ea typeface="나눔바른고딕 Light"/>
            </a:endParaRPr>
          </a:p>
          <a:p>
            <a:pPr lvl="0">
              <a:defRPr lang="ko-KR" altLang="en-US"/>
            </a:pPr>
            <a:r>
              <a:rPr lang="ko-KR" altLang="en-US" sz="1600" b="1" dirty="0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김용운 </a:t>
            </a:r>
            <a:r>
              <a:rPr lang="en-US" altLang="ko-KR" sz="1600" b="1" dirty="0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– </a:t>
            </a:r>
            <a:r>
              <a:rPr lang="ko-KR" altLang="en-US" sz="1600" b="1" dirty="0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트레이닝 결과 적용 후 비교 분석</a:t>
            </a:r>
            <a:endParaRPr lang="en-US" altLang="ko-KR" sz="1600" b="1" dirty="0">
              <a:ln w="9525">
                <a:solidFill>
                  <a:schemeClr val="accent4">
                    <a:alpha val="30000"/>
                  </a:schemeClr>
                </a:solidFill>
              </a:ln>
              <a:solidFill>
                <a:schemeClr val="accent4"/>
              </a:solidFill>
              <a:latin typeface="나눔바른고딕 Light"/>
              <a:ea typeface="나눔바른고딕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저번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6532853-2F9B-4090-853E-4F51AD8B3720}"/>
              </a:ext>
            </a:extLst>
          </p:cNvPr>
          <p:cNvSpPr/>
          <p:nvPr/>
        </p:nvSpPr>
        <p:spPr>
          <a:xfrm>
            <a:off x="8105029" y="1317531"/>
            <a:ext cx="309835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Training – 13,500</a:t>
            </a:r>
          </a:p>
          <a:p>
            <a:endParaRPr lang="en-US" altLang="ko-KR" b="1" dirty="0">
              <a:ln>
                <a:solidFill>
                  <a:schemeClr val="accent3">
                    <a:alpha val="30000"/>
                  </a:schemeClr>
                </a:solidFill>
              </a:ln>
              <a:solidFill>
                <a:schemeClr val="accent3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en-US" altLang="ko-KR" b="1" dirty="0">
                <a:ln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Test – 1,628</a:t>
            </a:r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6889F80C-7B03-4AA7-BD69-3A4505B83583}"/>
              </a:ext>
            </a:extLst>
          </p:cNvPr>
          <p:cNvSpPr/>
          <p:nvPr/>
        </p:nvSpPr>
        <p:spPr>
          <a:xfrm>
            <a:off x="9081714" y="2608028"/>
            <a:ext cx="572494" cy="11052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E24AA7D-CEE1-4F2E-AF17-93048A2116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3955" y="4080426"/>
            <a:ext cx="3920701" cy="2034127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6E4F6889-DF0B-493D-89D8-680B3EEEA23E}"/>
              </a:ext>
            </a:extLst>
          </p:cNvPr>
          <p:cNvSpPr/>
          <p:nvPr/>
        </p:nvSpPr>
        <p:spPr>
          <a:xfrm>
            <a:off x="9454101" y="5685183"/>
            <a:ext cx="1296062" cy="222636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488B388-D736-45A8-8B20-FF35094CFA75}"/>
              </a:ext>
            </a:extLst>
          </p:cNvPr>
          <p:cNvSpPr txBox="1"/>
          <p:nvPr/>
        </p:nvSpPr>
        <p:spPr>
          <a:xfrm>
            <a:off x="917961" y="2169388"/>
            <a:ext cx="3316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err="1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ImageDataGenerator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17" name="Picture 2" descr="kerasì ëí ì´ë¯¸ì§ ê²ìê²°ê³¼">
            <a:extLst>
              <a:ext uri="{FF2B5EF4-FFF2-40B4-BE49-F238E27FC236}">
                <a16:creationId xmlns:a16="http://schemas.microsoft.com/office/drawing/2014/main" id="{4E37A28C-9140-4C8C-90EC-0654ACD4CD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454" y="1868410"/>
            <a:ext cx="1037855" cy="300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CE980B8-854A-4102-A9B9-9161251F86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0605700"/>
              </p:ext>
            </p:extLst>
          </p:nvPr>
        </p:nvGraphicFramePr>
        <p:xfrm>
          <a:off x="1184221" y="3069700"/>
          <a:ext cx="5327650" cy="1044448"/>
        </p:xfrm>
        <a:graphic>
          <a:graphicData uri="http://schemas.openxmlformats.org/drawingml/2006/table">
            <a:tbl>
              <a:tblPr/>
              <a:tblGrid>
                <a:gridCol w="1065530">
                  <a:extLst>
                    <a:ext uri="{9D8B030D-6E8A-4147-A177-3AD203B41FA5}">
                      <a16:colId xmlns:a16="http://schemas.microsoft.com/office/drawing/2014/main" val="3036011635"/>
                    </a:ext>
                  </a:extLst>
                </a:gridCol>
                <a:gridCol w="1065530">
                  <a:extLst>
                    <a:ext uri="{9D8B030D-6E8A-4147-A177-3AD203B41FA5}">
                      <a16:colId xmlns:a16="http://schemas.microsoft.com/office/drawing/2014/main" val="2498660952"/>
                    </a:ext>
                  </a:extLst>
                </a:gridCol>
                <a:gridCol w="1065530">
                  <a:extLst>
                    <a:ext uri="{9D8B030D-6E8A-4147-A177-3AD203B41FA5}">
                      <a16:colId xmlns:a16="http://schemas.microsoft.com/office/drawing/2014/main" val="284499287"/>
                    </a:ext>
                  </a:extLst>
                </a:gridCol>
                <a:gridCol w="1065530">
                  <a:extLst>
                    <a:ext uri="{9D8B030D-6E8A-4147-A177-3AD203B41FA5}">
                      <a16:colId xmlns:a16="http://schemas.microsoft.com/office/drawing/2014/main" val="2008895936"/>
                    </a:ext>
                  </a:extLst>
                </a:gridCol>
                <a:gridCol w="1065530">
                  <a:extLst>
                    <a:ext uri="{9D8B030D-6E8A-4147-A177-3AD203B41FA5}">
                      <a16:colId xmlns:a16="http://schemas.microsoft.com/office/drawing/2014/main" val="1604360700"/>
                    </a:ext>
                  </a:extLst>
                </a:gridCol>
              </a:tblGrid>
              <a:tr h="3784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함초롬바탕" panose="02030604000101010101" pitchFamily="18" charset="-127"/>
                        </a:rPr>
                        <a:t>Neutral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함초롬바탕" panose="02030604000101010101" pitchFamily="18" charset="-127"/>
                        </a:rPr>
                        <a:t>Happy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함초롬바탕" panose="02030604000101010101" pitchFamily="18" charset="-127"/>
                        </a:rPr>
                        <a:t>Sad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함초롬바탕" panose="02030604000101010101" pitchFamily="18" charset="-127"/>
                        </a:rPr>
                        <a:t>Angry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함초롬바탕" panose="02030604000101010101" pitchFamily="18" charset="-127"/>
                        </a:rPr>
                        <a:t>Surprise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0380929"/>
                  </a:ext>
                </a:extLst>
              </a:tr>
              <a:tr h="66598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함초롬바탕" panose="02030604000101010101" pitchFamily="18" charset="-127"/>
                        </a:rPr>
                        <a:t>239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함초롬바탕" panose="02030604000101010101" pitchFamily="18" charset="-127"/>
                        </a:rPr>
                        <a:t>171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함초롬바탕" panose="02030604000101010101" pitchFamily="18" charset="-127"/>
                        </a:rPr>
                        <a:t>148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함초롬바탕" panose="02030604000101010101" pitchFamily="18" charset="-127"/>
                        </a:rPr>
                        <a:t>217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함초롬바탕" panose="02030604000101010101" pitchFamily="18" charset="-127"/>
                        </a:rPr>
                        <a:t>172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0627845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2BA40A71-655A-418C-B894-0DC38401E1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3891575"/>
              </p:ext>
            </p:extLst>
          </p:nvPr>
        </p:nvGraphicFramePr>
        <p:xfrm>
          <a:off x="1184221" y="3077655"/>
          <a:ext cx="6393180" cy="1044448"/>
        </p:xfrm>
        <a:graphic>
          <a:graphicData uri="http://schemas.openxmlformats.org/drawingml/2006/table">
            <a:tbl>
              <a:tblPr/>
              <a:tblGrid>
                <a:gridCol w="1065530">
                  <a:extLst>
                    <a:ext uri="{9D8B030D-6E8A-4147-A177-3AD203B41FA5}">
                      <a16:colId xmlns:a16="http://schemas.microsoft.com/office/drawing/2014/main" val="2461734392"/>
                    </a:ext>
                  </a:extLst>
                </a:gridCol>
                <a:gridCol w="1065530">
                  <a:extLst>
                    <a:ext uri="{9D8B030D-6E8A-4147-A177-3AD203B41FA5}">
                      <a16:colId xmlns:a16="http://schemas.microsoft.com/office/drawing/2014/main" val="1606697262"/>
                    </a:ext>
                  </a:extLst>
                </a:gridCol>
                <a:gridCol w="1065530">
                  <a:extLst>
                    <a:ext uri="{9D8B030D-6E8A-4147-A177-3AD203B41FA5}">
                      <a16:colId xmlns:a16="http://schemas.microsoft.com/office/drawing/2014/main" val="3440310866"/>
                    </a:ext>
                  </a:extLst>
                </a:gridCol>
                <a:gridCol w="1065530">
                  <a:extLst>
                    <a:ext uri="{9D8B030D-6E8A-4147-A177-3AD203B41FA5}">
                      <a16:colId xmlns:a16="http://schemas.microsoft.com/office/drawing/2014/main" val="2734101699"/>
                    </a:ext>
                  </a:extLst>
                </a:gridCol>
                <a:gridCol w="1065530">
                  <a:extLst>
                    <a:ext uri="{9D8B030D-6E8A-4147-A177-3AD203B41FA5}">
                      <a16:colId xmlns:a16="http://schemas.microsoft.com/office/drawing/2014/main" val="1228305579"/>
                    </a:ext>
                  </a:extLst>
                </a:gridCol>
                <a:gridCol w="1065530">
                  <a:extLst>
                    <a:ext uri="{9D8B030D-6E8A-4147-A177-3AD203B41FA5}">
                      <a16:colId xmlns:a16="http://schemas.microsoft.com/office/drawing/2014/main" val="2052820758"/>
                    </a:ext>
                  </a:extLst>
                </a:gridCol>
              </a:tblGrid>
              <a:tr h="37846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함초롬바탕" panose="02030604000101010101" pitchFamily="18" charset="-127"/>
                        </a:rPr>
                        <a:t>Neutral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함초롬바탕" panose="02030604000101010101" pitchFamily="18" charset="-127"/>
                        </a:rPr>
                        <a:t>Happy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함초롬바탕" panose="02030604000101010101" pitchFamily="18" charset="-127"/>
                        </a:rPr>
                        <a:t>Sad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함초롬바탕" panose="02030604000101010101" pitchFamily="18" charset="-127"/>
                        </a:rPr>
                        <a:t>Angry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함초롬바탕" panose="02030604000101010101" pitchFamily="18" charset="-127"/>
                        </a:rPr>
                        <a:t>Surprise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함초롬바탕" panose="02030604000101010101" pitchFamily="18" charset="-127"/>
                        </a:rPr>
                        <a:t>Total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7244979"/>
                  </a:ext>
                </a:extLst>
              </a:tr>
              <a:tr h="66598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함초롬바탕" panose="02030604000101010101" pitchFamily="18" charset="-127"/>
                        </a:rPr>
                        <a:t>3,805</a:t>
                      </a:r>
                      <a:endParaRPr lang="en-US" sz="1400" kern="0" spc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함초롬바탕" panose="02030604000101010101" pitchFamily="18" charset="-127"/>
                        </a:rPr>
                        <a:t>2,735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함초롬바탕" panose="02030604000101010101" pitchFamily="18" charset="-127"/>
                        </a:rPr>
                        <a:t>2,367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함초롬바탕" panose="02030604000101010101" pitchFamily="18" charset="-127"/>
                        </a:rPr>
                        <a:t>3,471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함초롬바탕" panose="02030604000101010101" pitchFamily="18" charset="-127"/>
                        </a:rPr>
                        <a:t>2,750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함초롬바탕" panose="02030604000101010101" pitchFamily="18" charset="-127"/>
                        </a:rPr>
                        <a:t>15,128</a:t>
                      </a:r>
                      <a:endParaRPr lang="en-US" sz="1400" kern="0" spc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8568775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D4DF09B3-E925-4EA3-A92D-C99FABB821FB}"/>
              </a:ext>
            </a:extLst>
          </p:cNvPr>
          <p:cNvSpPr txBox="1"/>
          <p:nvPr/>
        </p:nvSpPr>
        <p:spPr>
          <a:xfrm>
            <a:off x="1184221" y="997826"/>
            <a:ext cx="3316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rgbClr val="7030A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Data Training Result</a:t>
            </a:r>
          </a:p>
        </p:txBody>
      </p:sp>
    </p:spTree>
    <p:extLst>
      <p:ext uri="{BB962C8B-B14F-4D97-AF65-F5344CB8AC3E}">
        <p14:creationId xmlns:p14="http://schemas.microsoft.com/office/powerpoint/2010/main" val="3150418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animBg="1"/>
      <p:bldP spid="11" grpId="0" animBg="1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저번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E24AA7D-CEE1-4F2E-AF17-93048A2116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247" y="2693671"/>
            <a:ext cx="3920701" cy="203412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4DF09B3-E925-4EA3-A92D-C99FABB821FB}"/>
              </a:ext>
            </a:extLst>
          </p:cNvPr>
          <p:cNvSpPr txBox="1"/>
          <p:nvPr/>
        </p:nvSpPr>
        <p:spPr>
          <a:xfrm>
            <a:off x="1184221" y="997826"/>
            <a:ext cx="3316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rgbClr val="7030A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Data Training Result</a:t>
            </a:r>
          </a:p>
        </p:txBody>
      </p:sp>
      <p:sp>
        <p:nvSpPr>
          <p:cNvPr id="2" name="곱하기 기호 1">
            <a:extLst>
              <a:ext uri="{FF2B5EF4-FFF2-40B4-BE49-F238E27FC236}">
                <a16:creationId xmlns:a16="http://schemas.microsoft.com/office/drawing/2014/main" id="{21FC042F-56B2-4A3B-BEC6-A77F263720DD}"/>
              </a:ext>
            </a:extLst>
          </p:cNvPr>
          <p:cNvSpPr/>
          <p:nvPr/>
        </p:nvSpPr>
        <p:spPr>
          <a:xfrm>
            <a:off x="-65739" y="1459491"/>
            <a:ext cx="5275302" cy="4473752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F1BF466D-BE8A-4E79-B709-C440EB9658A1}"/>
              </a:ext>
            </a:extLst>
          </p:cNvPr>
          <p:cNvSpPr/>
          <p:nvPr/>
        </p:nvSpPr>
        <p:spPr>
          <a:xfrm>
            <a:off x="5280948" y="3429000"/>
            <a:ext cx="876012" cy="5246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2E04FEE-CA0B-49C8-9AB8-2A93C4051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1177" y="1765204"/>
            <a:ext cx="4047735" cy="2150359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7680044-5626-4AB0-A714-9CD3550F9A51}"/>
              </a:ext>
            </a:extLst>
          </p:cNvPr>
          <p:cNvSpPr/>
          <p:nvPr/>
        </p:nvSpPr>
        <p:spPr>
          <a:xfrm>
            <a:off x="6461759" y="435085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defRPr lang="ko-KR" altLang="en-US"/>
            </a:pPr>
            <a:r>
              <a:rPr lang="en-US" altLang="ko-KR" b="1" dirty="0">
                <a:ln w="9525"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/>
                <a:ea typeface="나눔바른고딕 Light"/>
              </a:rPr>
              <a:t>Angry                  happy sad surprise neutral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3C2E9CA-852A-4266-A384-CC640578FBFA}"/>
              </a:ext>
            </a:extLst>
          </p:cNvPr>
          <p:cNvSpPr/>
          <p:nvPr/>
        </p:nvSpPr>
        <p:spPr>
          <a:xfrm>
            <a:off x="7207234" y="4358466"/>
            <a:ext cx="15744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n w="9525"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/>
                <a:ea typeface="나눔바른고딕 Light"/>
              </a:rPr>
              <a:t>disgust fear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59702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저번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E24AA7D-CEE1-4F2E-AF17-93048A2116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247" y="2693671"/>
            <a:ext cx="3920701" cy="203412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4DF09B3-E925-4EA3-A92D-C99FABB821FB}"/>
              </a:ext>
            </a:extLst>
          </p:cNvPr>
          <p:cNvSpPr txBox="1"/>
          <p:nvPr/>
        </p:nvSpPr>
        <p:spPr>
          <a:xfrm>
            <a:off x="1184221" y="997826"/>
            <a:ext cx="3316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rgbClr val="7030A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Data Training Result</a:t>
            </a:r>
          </a:p>
        </p:txBody>
      </p:sp>
      <p:sp>
        <p:nvSpPr>
          <p:cNvPr id="2" name="곱하기 기호 1">
            <a:extLst>
              <a:ext uri="{FF2B5EF4-FFF2-40B4-BE49-F238E27FC236}">
                <a16:creationId xmlns:a16="http://schemas.microsoft.com/office/drawing/2014/main" id="{21FC042F-56B2-4A3B-BEC6-A77F263720DD}"/>
              </a:ext>
            </a:extLst>
          </p:cNvPr>
          <p:cNvSpPr/>
          <p:nvPr/>
        </p:nvSpPr>
        <p:spPr>
          <a:xfrm>
            <a:off x="-65739" y="1459491"/>
            <a:ext cx="5275302" cy="4473752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F1BF466D-BE8A-4E79-B709-C440EB9658A1}"/>
              </a:ext>
            </a:extLst>
          </p:cNvPr>
          <p:cNvSpPr/>
          <p:nvPr/>
        </p:nvSpPr>
        <p:spPr>
          <a:xfrm>
            <a:off x="5280948" y="3429000"/>
            <a:ext cx="876012" cy="5246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2E04FEE-CA0B-49C8-9AB8-2A93C4051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1177" y="1765204"/>
            <a:ext cx="4047735" cy="2150359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7680044-5626-4AB0-A714-9CD3550F9A51}"/>
              </a:ext>
            </a:extLst>
          </p:cNvPr>
          <p:cNvSpPr/>
          <p:nvPr/>
        </p:nvSpPr>
        <p:spPr>
          <a:xfrm>
            <a:off x="6461759" y="435085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defRPr lang="ko-KR" altLang="en-US"/>
            </a:pPr>
            <a:r>
              <a:rPr lang="en-US" altLang="ko-KR" b="1" dirty="0">
                <a:ln w="9525"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/>
                <a:ea typeface="나눔바른고딕 Light"/>
              </a:rPr>
              <a:t>Angry                  happy sad surprise neutral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3C2E9CA-852A-4266-A384-CC640578FBFA}"/>
              </a:ext>
            </a:extLst>
          </p:cNvPr>
          <p:cNvSpPr/>
          <p:nvPr/>
        </p:nvSpPr>
        <p:spPr>
          <a:xfrm>
            <a:off x="7207234" y="4358466"/>
            <a:ext cx="15744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n w="9525"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/>
                <a:ea typeface="나눔바른고딕 Light"/>
              </a:rPr>
              <a:t>disgust fear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4529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3B7285D-4AD7-42A3-BD04-E62AF9655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925" y="1102936"/>
            <a:ext cx="2643335" cy="4699262"/>
          </a:xfrm>
          <a:prstGeom prst="rect">
            <a:avLst/>
          </a:prstGeom>
        </p:spPr>
      </p:pic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1A26D85D-F275-40D4-9B21-3E19D37876D2}"/>
              </a:ext>
            </a:extLst>
          </p:cNvPr>
          <p:cNvSpPr/>
          <p:nvPr/>
        </p:nvSpPr>
        <p:spPr>
          <a:xfrm>
            <a:off x="5262222" y="3184055"/>
            <a:ext cx="833778" cy="5370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51E1303-D574-498E-81D3-F67768C1A9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7657" y="1956356"/>
            <a:ext cx="5319860" cy="2992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297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E9EC3B1-882E-4873-A98D-A66C411F46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869" y="2347122"/>
            <a:ext cx="4381500" cy="207645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4442CC98-75F4-43D2-8A63-E53CC68421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5056" y="1360229"/>
            <a:ext cx="6338960" cy="4050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009183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사용자 지정 2">
      <a:dk1>
        <a:sysClr val="windowText" lastClr="000000"/>
      </a:dk1>
      <a:lt1>
        <a:sysClr val="window" lastClr="FFFFFF"/>
      </a:lt1>
      <a:dk2>
        <a:srgbClr val="3A4966"/>
      </a:dk2>
      <a:lt2>
        <a:srgbClr val="EEECE1"/>
      </a:lt2>
      <a:accent1>
        <a:srgbClr val="3A4966"/>
      </a:accent1>
      <a:accent2>
        <a:srgbClr val="4E6294"/>
      </a:accent2>
      <a:accent3>
        <a:srgbClr val="6573A7"/>
      </a:accent3>
      <a:accent4>
        <a:srgbClr val="6B9FC7"/>
      </a:accent4>
      <a:accent5>
        <a:srgbClr val="4BACC6"/>
      </a:accent5>
      <a:accent6>
        <a:srgbClr val="8064A2"/>
      </a:accent6>
      <a:hlink>
        <a:srgbClr val="8064A2"/>
      </a:hlink>
      <a:folHlink>
        <a:srgbClr val="800080"/>
      </a:folHlink>
    </a:clrScheme>
    <a:fontScheme name="나눔바른고딕 light">
      <a:majorFont>
        <a:latin typeface="나눔바른고딕 Light"/>
        <a:ea typeface="나눔바른고딕 Light"/>
        <a:cs typeface=""/>
      </a:majorFont>
      <a:minorFont>
        <a:latin typeface="나눔바른고딕 UltraLight"/>
        <a:ea typeface="나눔바른고딕 Ultra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416</Words>
  <Application>Microsoft Office PowerPoint</Application>
  <PresentationFormat>와이드스크린</PresentationFormat>
  <Paragraphs>156</Paragraphs>
  <Slides>17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Wingdings 2</vt:lpstr>
      <vt:lpstr>나눔바른고딕 UltraLight</vt:lpstr>
      <vt:lpstr>함초롬바탕</vt:lpstr>
      <vt:lpstr>나눔바른고딕 Light</vt:lpstr>
      <vt:lpstr>맑은 고딕</vt:lpstr>
      <vt:lpstr>HDOfficeLightV0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이성은</dc:creator>
  <cp:lastModifiedBy>YongWoon</cp:lastModifiedBy>
  <cp:revision>156</cp:revision>
  <dcterms:created xsi:type="dcterms:W3CDTF">2017-07-21T02:51:28Z</dcterms:created>
  <dcterms:modified xsi:type="dcterms:W3CDTF">2018-05-24T06:15:59Z</dcterms:modified>
</cp:coreProperties>
</file>

<file path=docProps/thumbnail.jpeg>
</file>